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91" r:id="rId2"/>
    <p:sldId id="290" r:id="rId3"/>
    <p:sldId id="293" r:id="rId4"/>
    <p:sldId id="295" r:id="rId5"/>
    <p:sldId id="302" r:id="rId6"/>
    <p:sldId id="296" r:id="rId7"/>
    <p:sldId id="297" r:id="rId8"/>
    <p:sldId id="298" r:id="rId9"/>
    <p:sldId id="299" r:id="rId10"/>
    <p:sldId id="30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42C5EE"/>
    <a:srgbClr val="61CF95"/>
    <a:srgbClr val="3B3838"/>
    <a:srgbClr val="73B1BD"/>
    <a:srgbClr val="FFFFCC"/>
    <a:srgbClr val="FF006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58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288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293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687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49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801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15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66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755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565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1099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95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000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735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3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98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21BE5-54A2-4701-A7F5-A246E97206E0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F82C86-E0FE-4170-8FA0-8DF026AD7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80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7892C-C7DA-947D-3071-0D52FB4E6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0529D-C618-C384-6E4B-3B3A21E13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B43B9C-1798-7E5A-3C73-39F23B15A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1EFA3F-D106-B062-61C1-F4A30E6E80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85AB2-0822-D5A1-08F2-65E094EA992D}"/>
              </a:ext>
            </a:extLst>
          </p:cNvPr>
          <p:cNvSpPr txBox="1"/>
          <p:nvPr/>
        </p:nvSpPr>
        <p:spPr>
          <a:xfrm>
            <a:off x="2020389" y="245001"/>
            <a:ext cx="87434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дошкольное образовательное </a:t>
            </a:r>
            <a:r>
              <a:rPr lang="ru-RU" sz="1800" b="1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</a:t>
            </a:r>
          </a:p>
          <a:p>
            <a:pPr algn="ctr"/>
            <a:r>
              <a:rPr lang="ru-RU" sz="1800" b="1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 379 Краснооктябрьского района Волгограда"</a:t>
            </a:r>
            <a:b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48C18D-53DD-0E16-B5B8-45370B12E6A5}"/>
              </a:ext>
            </a:extLst>
          </p:cNvPr>
          <p:cNvSpPr txBox="1"/>
          <p:nvPr/>
        </p:nvSpPr>
        <p:spPr>
          <a:xfrm>
            <a:off x="2424545" y="1930400"/>
            <a:ext cx="7046026" cy="2082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750"/>
              </a:spcBef>
              <a:spcAft>
                <a:spcPts val="1200"/>
              </a:spcAf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для детей 6-7 лет</a:t>
            </a:r>
          </a:p>
          <a:p>
            <a:pPr lvl="0" algn="ctr">
              <a:spcBef>
                <a:spcPts val="750"/>
              </a:spcBef>
              <a:spcAft>
                <a:spcPts val="1200"/>
              </a:spcAf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«ЗНАТОКИ  </a:t>
            </a:r>
          </a:p>
          <a:p>
            <a:pPr lvl="0" algn="ctr">
              <a:spcBef>
                <a:spcPts val="750"/>
              </a:spcBef>
              <a:spcAft>
                <a:spcPts val="1200"/>
              </a:spcAf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дорожного движения»</a:t>
            </a:r>
            <a:endParaRPr lang="ru-RU" sz="32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DE4C7-97CD-466B-33B3-F30246842EE4}"/>
              </a:ext>
            </a:extLst>
          </p:cNvPr>
          <p:cNvSpPr txBox="1"/>
          <p:nvPr/>
        </p:nvSpPr>
        <p:spPr>
          <a:xfrm>
            <a:off x="6369527" y="5210365"/>
            <a:ext cx="58563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Горюнкова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 Сергеевна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Стекольникова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Ивановна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69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19C96-0CAE-8930-A6B6-AE311F64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C2187C-D05C-CC7A-9CF6-6021B45A1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B565D2-3C90-85A7-0326-70AD6E3157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6EDF09-5290-B8B1-A22A-2930A3FB3DE5}"/>
              </a:ext>
            </a:extLst>
          </p:cNvPr>
          <p:cNvSpPr txBox="1"/>
          <p:nvPr/>
        </p:nvSpPr>
        <p:spPr>
          <a:xfrm>
            <a:off x="1489166" y="799688"/>
            <a:ext cx="93355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темы.</a:t>
            </a:r>
            <a:b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просто жизненная необходимость обучения детей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ПДД несомненна. Статистика утверждает, что очень часто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ДТП являются именно дети.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ошкольники ещё в должной степени не умеют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своими поведением, у них ещё не выработалась способность предвидеть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возможную опасность, поэтому они безмятежно выбегают на дорогу. Во многом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пешехода зависит от соблюдения им правил поведения на улице,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необходимо обучать детей. Известно, что привычки, закреплённые в детстве, 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остаются на всю жизнь,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изучение ПДД, является одной из</a:t>
            </a:r>
            <a:b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задач на сегодняшний день.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22904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24452-12EC-8CA0-F589-5B7C9945B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9220DC-9B7C-4DBB-B964-DCF90B7A0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180E6A-68DD-B936-B6A7-0B757A7795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DC25DA-DE6C-2E02-F5BE-179D454FB6CF}"/>
              </a:ext>
            </a:extLst>
          </p:cNvPr>
          <p:cNvSpPr txBox="1"/>
          <p:nvPr/>
        </p:nvSpPr>
        <p:spPr>
          <a:xfrm>
            <a:off x="1236617" y="479847"/>
            <a:ext cx="97187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задачи:</a:t>
            </a:r>
            <a:b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навыков безопасного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на дорогах;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Создавать условия для сознательного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детьми Правил дорожного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движения;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Развитие у детей способности к предвидению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возможной опасности в конкретно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меняющейся ситуации и построению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адекватного безопасного поведения;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Вырабатывать у дошкольников привычку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вести себя на дорогах;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Воспитывать в детях грамотных пешеходов.</a:t>
            </a:r>
            <a:br>
              <a:rPr lang="ru-RU" sz="1800" b="1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98275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30A4D-AA1B-A926-65F4-17793E1C3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88CD1-B4D9-E976-23B3-43C865D5F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A23018-972E-00ED-CD7C-DA131D050F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946558-9BFE-4B31-A2B2-F86C7F485B16}"/>
              </a:ext>
            </a:extLst>
          </p:cNvPr>
          <p:cNvSpPr txBox="1"/>
          <p:nvPr/>
        </p:nvSpPr>
        <p:spPr>
          <a:xfrm>
            <a:off x="1558834" y="189789"/>
            <a:ext cx="9265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регулирует движение если на дороге нет светофора</a:t>
            </a:r>
            <a:b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id="{204262F3-2D40-AA43-2CE3-9C9CB1D48E4B}"/>
              </a:ext>
            </a:extLst>
          </p:cNvPr>
          <p:cNvSpPr/>
          <p:nvPr/>
        </p:nvSpPr>
        <p:spPr>
          <a:xfrm>
            <a:off x="1254033" y="1486848"/>
            <a:ext cx="2769327" cy="457267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ПОЛИЦЕЙСКИЙ</a:t>
            </a:r>
          </a:p>
        </p:txBody>
      </p:sp>
      <p:sp>
        <p:nvSpPr>
          <p:cNvPr id="13" name="2">
            <a:extLst>
              <a:ext uri="{FF2B5EF4-FFF2-40B4-BE49-F238E27FC236}">
                <a16:creationId xmlns:a16="http://schemas.microsoft.com/office/drawing/2014/main" id="{B7A3AF8E-407E-FCE2-DD43-D1AB3ED6463A}"/>
              </a:ext>
            </a:extLst>
          </p:cNvPr>
          <p:cNvSpPr/>
          <p:nvPr/>
        </p:nvSpPr>
        <p:spPr>
          <a:xfrm>
            <a:off x="4540415" y="6014753"/>
            <a:ext cx="3302758" cy="467293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РЕГУЛИРОВЩИК</a:t>
            </a:r>
          </a:p>
        </p:txBody>
      </p:sp>
      <p:sp>
        <p:nvSpPr>
          <p:cNvPr id="14" name="3">
            <a:extLst>
              <a:ext uri="{FF2B5EF4-FFF2-40B4-BE49-F238E27FC236}">
                <a16:creationId xmlns:a16="http://schemas.microsoft.com/office/drawing/2014/main" id="{770DEBFC-DBAA-08E5-0C8B-209D6FE465F8}"/>
              </a:ext>
            </a:extLst>
          </p:cNvPr>
          <p:cNvSpPr/>
          <p:nvPr/>
        </p:nvSpPr>
        <p:spPr>
          <a:xfrm>
            <a:off x="7972485" y="1486848"/>
            <a:ext cx="4087218" cy="624480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РАБОТНИК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CB997AC8-EE72-6D45-6DA7-4E5FF7A49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21" y="2483764"/>
            <a:ext cx="3320266" cy="339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76F79DDE-8007-C835-D93F-79AEB09D48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84"/>
          <a:stretch/>
        </p:blipFill>
        <p:spPr bwMode="auto">
          <a:xfrm>
            <a:off x="4676503" y="2287042"/>
            <a:ext cx="2924374" cy="351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BF12DA2B-6950-B9F9-6B6B-9D42FACC4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13284" y="2306252"/>
            <a:ext cx="2501382" cy="349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994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AFAD8-DEE6-0BBE-FFFF-B1356D8E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CF68E-D448-5F50-FF08-E50766469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76B7F-E8D6-E974-3BF6-948005AF5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C7DF59-0432-9ED5-E435-A5360D647E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8E05A6-FC40-7564-2421-735963A27FE1}"/>
              </a:ext>
            </a:extLst>
          </p:cNvPr>
          <p:cNvSpPr txBox="1"/>
          <p:nvPr/>
        </p:nvSpPr>
        <p:spPr>
          <a:xfrm>
            <a:off x="3117042" y="379411"/>
            <a:ext cx="61569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Найди знак - пешеходный переход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71B3A9-3E4A-6D40-BF5E-F3692365CA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81349" y="1715588"/>
            <a:ext cx="1218468" cy="161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035E047-7E60-CA7D-BBEE-99B67294A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1064" y="4631339"/>
            <a:ext cx="1619794" cy="17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9E5106B-72A7-D13A-A031-380E6B8AC1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70960" y="4910553"/>
            <a:ext cx="1734909" cy="17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Дорожный знак 7.11 Место отдыха - купить в интернет-магазине Дорожный маркет">
            <a:extLst>
              <a:ext uri="{FF2B5EF4-FFF2-40B4-BE49-F238E27FC236}">
                <a16:creationId xmlns:a16="http://schemas.microsoft.com/office/drawing/2014/main" id="{F338A5A7-1F1C-A3BD-D3A0-7FC9B86AD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409" y="827739"/>
            <a:ext cx="1395683" cy="209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A63593B2-264E-5F4B-B022-FB4D28B95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81166" y="2226661"/>
            <a:ext cx="1734909" cy="172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>
            <a:extLst>
              <a:ext uri="{FF2B5EF4-FFF2-40B4-BE49-F238E27FC236}">
                <a16:creationId xmlns:a16="http://schemas.microsoft.com/office/drawing/2014/main" id="{9DD866D3-554F-7ED0-BD52-0DA5F0D36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245101" y="3754249"/>
            <a:ext cx="1437981" cy="217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A472FD9-E125-8DB5-A8FA-62A5CA77D8A4}"/>
              </a:ext>
            </a:extLst>
          </p:cNvPr>
          <p:cNvSpPr txBox="1"/>
          <p:nvPr/>
        </p:nvSpPr>
        <p:spPr>
          <a:xfrm>
            <a:off x="2469206" y="1159285"/>
            <a:ext cx="361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D70256-E6B1-74C3-74C1-BB15FA103FE1}"/>
              </a:ext>
            </a:extLst>
          </p:cNvPr>
          <p:cNvSpPr txBox="1"/>
          <p:nvPr/>
        </p:nvSpPr>
        <p:spPr>
          <a:xfrm>
            <a:off x="10059421" y="181408"/>
            <a:ext cx="413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1A5EC3-143D-6A3B-6660-EAA184E6C83D}"/>
              </a:ext>
            </a:extLst>
          </p:cNvPr>
          <p:cNvSpPr txBox="1"/>
          <p:nvPr/>
        </p:nvSpPr>
        <p:spPr>
          <a:xfrm>
            <a:off x="4525367" y="4264222"/>
            <a:ext cx="426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309AF5-617B-AAAE-29E6-B379A6E4FE37}"/>
              </a:ext>
            </a:extLst>
          </p:cNvPr>
          <p:cNvSpPr txBox="1"/>
          <p:nvPr/>
        </p:nvSpPr>
        <p:spPr>
          <a:xfrm>
            <a:off x="10678017" y="3126246"/>
            <a:ext cx="4397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EF3BD0-3209-1D3E-C33D-B7AAAEE6A919}"/>
              </a:ext>
            </a:extLst>
          </p:cNvPr>
          <p:cNvSpPr txBox="1"/>
          <p:nvPr/>
        </p:nvSpPr>
        <p:spPr>
          <a:xfrm>
            <a:off x="7434944" y="3985008"/>
            <a:ext cx="492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B53BD5-C678-5CDD-4DAF-6D43F175778C}"/>
              </a:ext>
            </a:extLst>
          </p:cNvPr>
          <p:cNvSpPr txBox="1"/>
          <p:nvPr/>
        </p:nvSpPr>
        <p:spPr>
          <a:xfrm>
            <a:off x="6011311" y="1514258"/>
            <a:ext cx="474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91308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222C0-CCEF-F63B-8971-A511A221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92D07B-5CC1-F086-2D26-0662EA472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A782D9-C260-C343-BD80-D32729CD6A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10F609-4DE0-4AE9-8264-B9CE55283051}"/>
              </a:ext>
            </a:extLst>
          </p:cNvPr>
          <p:cNvSpPr txBox="1"/>
          <p:nvPr/>
        </p:nvSpPr>
        <p:spPr>
          <a:xfrm>
            <a:off x="1576251" y="176074"/>
            <a:ext cx="100845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на проезжей части улиц и дорог обозначен пешеходный переход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1"/>
          <p:cNvSpPr/>
          <p:nvPr/>
        </p:nvSpPr>
        <p:spPr>
          <a:xfrm>
            <a:off x="2156494" y="2084043"/>
            <a:ext cx="355632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ТРЕУГОЛЬНИКАМИ</a:t>
            </a:r>
          </a:p>
        </p:txBody>
      </p:sp>
      <p:sp>
        <p:nvSpPr>
          <p:cNvPr id="8" name="2"/>
          <p:cNvSpPr/>
          <p:nvPr/>
        </p:nvSpPr>
        <p:spPr>
          <a:xfrm>
            <a:off x="5300289" y="3673649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КРУЖОЧКАМИ</a:t>
            </a:r>
          </a:p>
        </p:txBody>
      </p:sp>
      <p:sp>
        <p:nvSpPr>
          <p:cNvPr id="9" name="3"/>
          <p:cNvSpPr/>
          <p:nvPr/>
        </p:nvSpPr>
        <p:spPr>
          <a:xfrm>
            <a:off x="8454726" y="5263255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ПОЛОСКАМИ</a:t>
            </a:r>
          </a:p>
        </p:txBody>
      </p:sp>
    </p:spTree>
    <p:extLst>
      <p:ext uri="{BB962C8B-B14F-4D97-AF65-F5344CB8AC3E}">
        <p14:creationId xmlns:p14="http://schemas.microsoft.com/office/powerpoint/2010/main" val="1282884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5B99C-E24C-6943-63AE-1026C4A9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ADA134-A19A-E5D4-F304-666550621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F0CF32-4AAF-B9A0-CD15-EAEF602A25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3DEF29-7FBA-1692-B340-6667A1E1D877}"/>
              </a:ext>
            </a:extLst>
          </p:cNvPr>
          <p:cNvSpPr txBox="1"/>
          <p:nvPr/>
        </p:nvSpPr>
        <p:spPr>
          <a:xfrm>
            <a:off x="2917998" y="73799"/>
            <a:ext cx="6156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тротуар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1672910" y="1255931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ДЛЯ АВТОМОБИЛЕЙ</a:t>
            </a:r>
          </a:p>
        </p:txBody>
      </p:sp>
      <p:sp>
        <p:nvSpPr>
          <p:cNvPr id="10" name="2"/>
          <p:cNvSpPr/>
          <p:nvPr/>
        </p:nvSpPr>
        <p:spPr>
          <a:xfrm>
            <a:off x="8526887" y="2761092"/>
            <a:ext cx="3302758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ДЛЯ ПЕШЕХОДОВ</a:t>
            </a:r>
          </a:p>
        </p:txBody>
      </p:sp>
      <p:sp>
        <p:nvSpPr>
          <p:cNvPr id="11" name="3"/>
          <p:cNvSpPr/>
          <p:nvPr/>
        </p:nvSpPr>
        <p:spPr>
          <a:xfrm>
            <a:off x="3937469" y="5477424"/>
            <a:ext cx="4231171" cy="887104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ДЛЯ ВЕЛОСИПЕДИСТОВ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9530D585-6454-2011-7770-BDCE813FD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69" y="2160589"/>
            <a:ext cx="2240039" cy="174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35D35FF7-8270-0C5B-725D-91AF24498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480" y="3333232"/>
            <a:ext cx="1857039" cy="202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>
            <a:extLst>
              <a:ext uri="{FF2B5EF4-FFF2-40B4-BE49-F238E27FC236}">
                <a16:creationId xmlns:a16="http://schemas.microsoft.com/office/drawing/2014/main" id="{A0512EDC-B32D-0269-610E-693092C68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33" y="950319"/>
            <a:ext cx="2325866" cy="163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532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DF511-84F5-E0DE-D102-A5FFDEFEC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B7AAB1-BBF5-77CF-222D-0A762C3FC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D0CC49-F7BE-5088-1299-9472312427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CBDBF7-59AD-23D7-A217-A52A1DA8BA36}"/>
              </a:ext>
            </a:extLst>
          </p:cNvPr>
          <p:cNvSpPr txBox="1"/>
          <p:nvPr/>
        </p:nvSpPr>
        <p:spPr>
          <a:xfrm>
            <a:off x="1532710" y="143622"/>
            <a:ext cx="9405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Какой из велосипедистов правильно подал сигнал о повороте налево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592" y="1751344"/>
            <a:ext cx="7411486" cy="343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21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A9FDB-ACC4-58BF-EF44-738BFD97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5044FA-2339-2D6D-726A-1B8B45C8F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4C30AB-D147-8B82-6EAC-1EA2E7C138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12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EC07DF-404E-1950-8B65-425022E5FEC2}"/>
              </a:ext>
            </a:extLst>
          </p:cNvPr>
          <p:cNvSpPr txBox="1"/>
          <p:nvPr/>
        </p:nvSpPr>
        <p:spPr>
          <a:xfrm>
            <a:off x="1663337" y="176074"/>
            <a:ext cx="95707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какой стороны необходимо обходить автобусы, троллейбусы и трамваи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938" y="4248102"/>
            <a:ext cx="3257307" cy="24429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1187" y="4314515"/>
            <a:ext cx="3257307" cy="2442981"/>
          </a:xfrm>
          <a:prstGeom prst="rect">
            <a:avLst/>
          </a:prstGeom>
        </p:spPr>
      </p:pic>
      <p:sp>
        <p:nvSpPr>
          <p:cNvPr id="13" name="1"/>
          <p:cNvSpPr/>
          <p:nvPr/>
        </p:nvSpPr>
        <p:spPr>
          <a:xfrm>
            <a:off x="1494873" y="1366693"/>
            <a:ext cx="2640767" cy="607698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СПЕРЕДИ</a:t>
            </a:r>
          </a:p>
        </p:txBody>
      </p:sp>
      <p:sp>
        <p:nvSpPr>
          <p:cNvPr id="15" name="3"/>
          <p:cNvSpPr/>
          <p:nvPr/>
        </p:nvSpPr>
        <p:spPr>
          <a:xfrm>
            <a:off x="2647421" y="2834854"/>
            <a:ext cx="2976438" cy="584998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БЕЗ РАЗНИЦЫ</a:t>
            </a:r>
          </a:p>
        </p:txBody>
      </p:sp>
      <p:sp>
        <p:nvSpPr>
          <p:cNvPr id="14" name="2"/>
          <p:cNvSpPr/>
          <p:nvPr/>
        </p:nvSpPr>
        <p:spPr>
          <a:xfrm>
            <a:off x="9486792" y="1367248"/>
            <a:ext cx="2564165" cy="607143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СЗАДИ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469" y="2016122"/>
            <a:ext cx="3498720" cy="200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59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C1C28-1526-397B-3C33-45D83B86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ABEB84-B072-2EE4-4202-EE1BC73C0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B231AD-9B1E-A1CA-622B-E7E8A34024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7CD1A9-E996-1560-2E07-24A69F28DAC2}"/>
              </a:ext>
            </a:extLst>
          </p:cNvPr>
          <p:cNvSpPr txBox="1"/>
          <p:nvPr/>
        </p:nvSpPr>
        <p:spPr>
          <a:xfrm>
            <a:off x="5638800" y="279980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4649A-6FC6-8C9E-CC40-0DA7B8DDAADD}"/>
              </a:ext>
            </a:extLst>
          </p:cNvPr>
          <p:cNvSpPr txBox="1"/>
          <p:nvPr/>
        </p:nvSpPr>
        <p:spPr>
          <a:xfrm>
            <a:off x="2638698" y="2445863"/>
            <a:ext cx="7524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774867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wind"/>
      </p:transition>
    </mc:Choice>
    <mc:Fallback xmlns="">
      <p:transition spd="slow" advClick="0" advTm="6000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1094</TotalTime>
  <Words>114</Words>
  <Application>Microsoft Office PowerPoint</Application>
  <PresentationFormat>Широкоэкранный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72</cp:revision>
  <dcterms:created xsi:type="dcterms:W3CDTF">2022-08-30T15:14:42Z</dcterms:created>
  <dcterms:modified xsi:type="dcterms:W3CDTF">2025-04-23T06:29:03Z</dcterms:modified>
</cp:coreProperties>
</file>